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8E60-D22C-47A2-8A09-C1F920211E2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CFF0-D3B2-41F9-910C-BE710A89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50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8E60-D22C-47A2-8A09-C1F920211E2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CFF0-D3B2-41F9-910C-BE710A89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6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8E60-D22C-47A2-8A09-C1F920211E2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CFF0-D3B2-41F9-910C-BE710A89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84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8E60-D22C-47A2-8A09-C1F920211E2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CFF0-D3B2-41F9-910C-BE710A89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44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8E60-D22C-47A2-8A09-C1F920211E2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CFF0-D3B2-41F9-910C-BE710A89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539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8E60-D22C-47A2-8A09-C1F920211E2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CFF0-D3B2-41F9-910C-BE710A89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2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8E60-D22C-47A2-8A09-C1F920211E2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CFF0-D3B2-41F9-910C-BE710A89D3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630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8E60-D22C-47A2-8A09-C1F920211E2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CFF0-D3B2-41F9-910C-BE710A89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8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8E60-D22C-47A2-8A09-C1F920211E2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CFF0-D3B2-41F9-910C-BE710A89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408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8E60-D22C-47A2-8A09-C1F920211E2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CFF0-D3B2-41F9-910C-BE710A89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64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CB88E60-D22C-47A2-8A09-C1F920211E2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CFF0-D3B2-41F9-910C-BE710A89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1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CB88E60-D22C-47A2-8A09-C1F920211E2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E29CFF0-D3B2-41F9-910C-BE710A89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70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narodne-novine.nn.hr/clanci/sluzbeni/2021_05_48_974.html" TargetMode="External"/><Relationship Id="rId2" Type="http://schemas.openxmlformats.org/officeDocument/2006/relationships/hyperlink" Target="https://narodne-novine.nn.hr/clanci/sluzbeni/2009_09_118_2914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D3D7E-5AA2-7E19-6397-5C5C5FE522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IZRADBA I OBRANA ZAVRŠNOG RADA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3CDB43-A105-E070-ADF9-5EAE3ACCEE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88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CEF88-8648-098E-9B65-503123467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IZGLED </a:t>
            </a:r>
            <a:r>
              <a:rPr lang="en-US" dirty="0" err="1"/>
              <a:t>završnog</a:t>
            </a:r>
            <a:r>
              <a:rPr lang="en-US" dirty="0"/>
              <a:t> </a:t>
            </a:r>
            <a:r>
              <a:rPr lang="en-US" dirty="0" err="1"/>
              <a:t>rada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3428C-E01E-E785-CE33-43356CA27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4248" y="2340864"/>
            <a:ext cx="8833104" cy="4169664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STRUKTURA ZAVRŠNOG RADA</a:t>
            </a:r>
          </a:p>
          <a:p>
            <a:r>
              <a:rPr lang="en-US" dirty="0"/>
              <a:t>1. </a:t>
            </a:r>
            <a:r>
              <a:rPr lang="en-US" dirty="0" err="1"/>
              <a:t>Naslovna</a:t>
            </a:r>
            <a:r>
              <a:rPr lang="en-US" dirty="0"/>
              <a:t> </a:t>
            </a:r>
            <a:r>
              <a:rPr lang="en-US" dirty="0" err="1"/>
              <a:t>stranica</a:t>
            </a:r>
            <a:r>
              <a:rPr lang="en-US" dirty="0"/>
              <a:t> </a:t>
            </a:r>
          </a:p>
          <a:p>
            <a:r>
              <a:rPr lang="en-US" dirty="0"/>
              <a:t>2. </a:t>
            </a:r>
            <a:r>
              <a:rPr lang="en-US" dirty="0" err="1"/>
              <a:t>Sadržaj</a:t>
            </a:r>
            <a:r>
              <a:rPr lang="en-US" dirty="0"/>
              <a:t> </a:t>
            </a:r>
          </a:p>
          <a:p>
            <a:r>
              <a:rPr lang="en-US" dirty="0"/>
              <a:t>3. </a:t>
            </a:r>
            <a:r>
              <a:rPr lang="en-US" dirty="0" err="1"/>
              <a:t>Uvod</a:t>
            </a:r>
            <a:r>
              <a:rPr lang="en-US" dirty="0"/>
              <a:t> </a:t>
            </a:r>
          </a:p>
          <a:p>
            <a:r>
              <a:rPr lang="en-US" dirty="0"/>
              <a:t>4. </a:t>
            </a:r>
            <a:r>
              <a:rPr lang="en-US" dirty="0" err="1"/>
              <a:t>Sažetak</a:t>
            </a:r>
            <a:r>
              <a:rPr lang="en-US" dirty="0"/>
              <a:t> </a:t>
            </a:r>
          </a:p>
          <a:p>
            <a:r>
              <a:rPr lang="en-US" dirty="0"/>
              <a:t>5. </a:t>
            </a:r>
            <a:r>
              <a:rPr lang="en-US" dirty="0" err="1"/>
              <a:t>Razrada</a:t>
            </a:r>
            <a:r>
              <a:rPr lang="en-US" dirty="0"/>
              <a:t> </a:t>
            </a:r>
            <a:r>
              <a:rPr lang="en-US" dirty="0" err="1"/>
              <a:t>teme</a:t>
            </a:r>
            <a:endParaRPr lang="en-US" dirty="0"/>
          </a:p>
          <a:p>
            <a:r>
              <a:rPr lang="en-US" dirty="0"/>
              <a:t>6. </a:t>
            </a:r>
            <a:r>
              <a:rPr lang="en-US" dirty="0" err="1"/>
              <a:t>Zaključak</a:t>
            </a:r>
            <a:r>
              <a:rPr lang="en-US" dirty="0"/>
              <a:t> </a:t>
            </a:r>
          </a:p>
          <a:p>
            <a:r>
              <a:rPr lang="en-US" dirty="0"/>
              <a:t>7. </a:t>
            </a:r>
            <a:r>
              <a:rPr lang="en-US" dirty="0" err="1"/>
              <a:t>Popis</a:t>
            </a:r>
            <a:r>
              <a:rPr lang="en-US" dirty="0"/>
              <a:t> literature </a:t>
            </a:r>
          </a:p>
          <a:p>
            <a:r>
              <a:rPr lang="en-US" dirty="0"/>
              <a:t>8. </a:t>
            </a:r>
            <a:r>
              <a:rPr lang="en-US" dirty="0" err="1"/>
              <a:t>Konzultacijski</a:t>
            </a:r>
            <a:r>
              <a:rPr lang="en-US" dirty="0"/>
              <a:t> list (</a:t>
            </a:r>
            <a:r>
              <a:rPr lang="en-US" dirty="0" err="1"/>
              <a:t>prilog</a:t>
            </a:r>
            <a:r>
              <a:rPr lang="en-US" dirty="0"/>
              <a:t>)</a:t>
            </a:r>
          </a:p>
          <a:p>
            <a:r>
              <a:rPr lang="en-US" dirty="0" err="1"/>
              <a:t>Ogledni</a:t>
            </a:r>
            <a:r>
              <a:rPr lang="en-US" dirty="0"/>
              <a:t> </a:t>
            </a:r>
            <a:r>
              <a:rPr lang="en-US" dirty="0" err="1"/>
              <a:t>primjer</a:t>
            </a:r>
            <a:r>
              <a:rPr lang="en-US" dirty="0"/>
              <a:t> </a:t>
            </a:r>
            <a:r>
              <a:rPr lang="en-US" dirty="0" err="1"/>
              <a:t>nalazi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web </a:t>
            </a:r>
            <a:r>
              <a:rPr lang="en-US" dirty="0" err="1"/>
              <a:t>stranicama</a:t>
            </a:r>
            <a:r>
              <a:rPr lang="en-US" dirty="0"/>
              <a:t> </a:t>
            </a:r>
            <a:r>
              <a:rPr lang="en-US" dirty="0" err="1"/>
              <a:t>Škole</a:t>
            </a:r>
            <a:r>
              <a:rPr lang="en-US" dirty="0"/>
              <a:t>. </a:t>
            </a:r>
          </a:p>
          <a:p>
            <a:r>
              <a:rPr lang="en-US" dirty="0" err="1"/>
              <a:t>Dokument</a:t>
            </a:r>
            <a:r>
              <a:rPr lang="en-US" dirty="0"/>
              <a:t> </a:t>
            </a:r>
            <a:r>
              <a:rPr lang="en-US" dirty="0" err="1"/>
              <a:t>izraditi</a:t>
            </a:r>
            <a:r>
              <a:rPr lang="en-US" dirty="0"/>
              <a:t> </a:t>
            </a:r>
            <a:r>
              <a:rPr lang="en-US" dirty="0" err="1"/>
              <a:t>sukladno</a:t>
            </a:r>
            <a:r>
              <a:rPr lang="en-US" dirty="0"/>
              <a:t> </a:t>
            </a:r>
            <a:r>
              <a:rPr lang="en-US" dirty="0" err="1"/>
              <a:t>uputama</a:t>
            </a:r>
            <a:r>
              <a:rPr lang="en-US" dirty="0"/>
              <a:t> </a:t>
            </a:r>
            <a:r>
              <a:rPr lang="en-US" dirty="0" err="1"/>
              <a:t>mentora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009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CEB53-92CD-8D34-F11F-3919AD25F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Literatura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C35F2-A2A2-EF51-E61A-38BF893E1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Pravilnik o izradbi i obrani završnog rada</a:t>
            </a:r>
            <a:r>
              <a:rPr lang="en-US" dirty="0"/>
              <a:t> (NN 118/2009)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>
                <a:sym typeface="Wingdings" panose="05000000000000000000" pitchFamily="2" charset="2"/>
                <a:hlinkClick r:id="rId2"/>
              </a:rPr>
              <a:t>https://narodne-novine.nn.hr/clanci/sluzbeni/2009_09_118_2914.html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/>
              <a:t>Pravilnik</a:t>
            </a:r>
            <a:r>
              <a:rPr lang="en-US" dirty="0"/>
              <a:t> o </a:t>
            </a:r>
            <a:r>
              <a:rPr lang="en-US" dirty="0" err="1"/>
              <a:t>postupku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načinu</a:t>
            </a:r>
            <a:r>
              <a:rPr lang="en-US" dirty="0"/>
              <a:t> </a:t>
            </a:r>
            <a:r>
              <a:rPr lang="en-US" dirty="0" err="1"/>
              <a:t>polaganja</a:t>
            </a:r>
            <a:r>
              <a:rPr lang="en-US" dirty="0"/>
              <a:t> </a:t>
            </a:r>
            <a:r>
              <a:rPr lang="en-US" dirty="0" err="1"/>
              <a:t>naučničkog</a:t>
            </a:r>
            <a:r>
              <a:rPr lang="en-US" dirty="0"/>
              <a:t> </a:t>
            </a:r>
            <a:r>
              <a:rPr lang="en-US" dirty="0" err="1"/>
              <a:t>ispita</a:t>
            </a:r>
            <a:r>
              <a:rPr lang="en-US" dirty="0"/>
              <a:t> (NN 48/2021)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>
                <a:sym typeface="Wingdings" panose="05000000000000000000" pitchFamily="2" charset="2"/>
                <a:hlinkClick r:id="rId3"/>
              </a:rPr>
              <a:t>https://narodne-novine.nn.hr/clanci/sluzbeni/2021_05_48_974.html</a:t>
            </a:r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153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F88E1-EAD1-4D38-B2C1-17C9D011E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završni</a:t>
            </a:r>
            <a:r>
              <a:rPr lang="en-US" dirty="0"/>
              <a:t> rad?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7F075-4AA9-1033-4E0A-70D764A9E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i="0" dirty="0" err="1">
                <a:solidFill>
                  <a:srgbClr val="000000"/>
                </a:solidFill>
                <a:effectLst/>
                <a:latin typeface="Minion Pro"/>
              </a:rPr>
              <a:t>Završni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Minion Pro"/>
              </a:rPr>
              <a:t> rad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Minion Pro"/>
              </a:rPr>
              <a:t>učenikov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Minion Pro"/>
              </a:rPr>
              <a:t> je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Minion Pro"/>
              </a:rPr>
              <a:t>uradak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Minion Pro"/>
              </a:rPr>
              <a:t>čijom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Minion Pro"/>
              </a:rPr>
              <a:t> se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Minion Pro"/>
              </a:rPr>
              <a:t>izradbom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Minion Pro"/>
              </a:rPr>
              <a:t>i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Minion Pro"/>
              </a:rPr>
              <a:t>obranom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Minion Pro"/>
              </a:rPr>
              <a:t>provjeravaju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Minion Pro"/>
              </a:rPr>
              <a:t>,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Minion Pro"/>
              </a:rPr>
              <a:t>vrednuju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Minion Pro"/>
              </a:rPr>
              <a:t>i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Minion Pro"/>
              </a:rPr>
              <a:t>ocjenjuju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Minion Pro"/>
              </a:rPr>
              <a:t>učenikove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Minion Pro"/>
              </a:rPr>
              <a:t>strukovne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Minion Pro"/>
              </a:rPr>
              <a:t>kompetencije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Minion Pro"/>
              </a:rPr>
              <a:t>sukladno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Minion Pro"/>
              </a:rPr>
              <a:t>razini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Minion Pro"/>
              </a:rPr>
              <a:t>kvalifikacije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Minion Pro"/>
              </a:rPr>
              <a:t>koju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Minion Pro"/>
              </a:rPr>
              <a:t>stječe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Minion Pro"/>
              </a:rPr>
              <a:t>.</a:t>
            </a:r>
          </a:p>
          <a:p>
            <a:pPr marL="0" indent="0" algn="ctr">
              <a:buNone/>
            </a:pPr>
            <a:endParaRPr lang="en-US" sz="20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AB5E85-92A5-D360-D84A-E2982FABEE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7387" y="3753684"/>
            <a:ext cx="2729981" cy="272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480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3E985-6901-A55A-DA94-2FCB96635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>
                <a:solidFill>
                  <a:srgbClr val="000000"/>
                </a:solidFill>
                <a:effectLst/>
                <a:latin typeface="Minion Pro"/>
              </a:rPr>
              <a:t>Izradba</a:t>
            </a:r>
            <a:r>
              <a:rPr lang="en-US" b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Minion Pro"/>
              </a:rPr>
              <a:t>završnoga</a:t>
            </a:r>
            <a:r>
              <a:rPr lang="en-US" b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Minion Pro"/>
              </a:rPr>
              <a:t>rada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62744-A49B-A8C8-B383-86C30CA3C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62172"/>
          </a:xfrm>
        </p:spPr>
        <p:txBody>
          <a:bodyPr>
            <a:normAutofit fontScale="92500" lnSpcReduction="20000"/>
          </a:bodyPr>
          <a:lstStyle/>
          <a:p>
            <a:pPr algn="just" fontAlgn="base"/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Učenik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obavlja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Izradbu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pod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stručnim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vodstvom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mentor</a:t>
            </a:r>
            <a:r>
              <a:rPr lang="en-US" dirty="0" err="1">
                <a:solidFill>
                  <a:srgbClr val="000000"/>
                </a:solidFill>
                <a:latin typeface="Minion Pro"/>
              </a:rPr>
              <a:t>a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tijekom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zadnje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nastavne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godine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obrazovnoga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programa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koji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učenik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pohađa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.</a:t>
            </a:r>
          </a:p>
          <a:p>
            <a:pPr algn="just" fontAlgn="base"/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Učenik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je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dužan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pisani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dio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Izradbe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koju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je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prihvatio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mentor,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predati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urudžbeni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zapisnik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ustanove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najkasnije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10 dana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prije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Obrane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.</a:t>
            </a:r>
          </a:p>
          <a:p>
            <a:pPr marL="0" indent="0" algn="just" fontAlgn="base">
              <a:buNone/>
            </a:pPr>
            <a:endParaRPr lang="en-US" b="0" i="0" dirty="0">
              <a:solidFill>
                <a:srgbClr val="000000"/>
              </a:solidFill>
              <a:effectLst/>
              <a:latin typeface="Minion Pro"/>
            </a:endParaRPr>
          </a:p>
          <a:p>
            <a:pPr marL="0" indent="0" algn="just" fontAlgn="base">
              <a:buNone/>
            </a:pPr>
            <a:r>
              <a:rPr lang="en-US" b="1" i="0" dirty="0" err="1">
                <a:solidFill>
                  <a:srgbClr val="000000"/>
                </a:solidFill>
                <a:effectLst/>
                <a:latin typeface="Minion Pro"/>
              </a:rPr>
              <a:t>Izradba</a:t>
            </a:r>
            <a:r>
              <a:rPr lang="en-US" b="1" i="0" dirty="0">
                <a:solidFill>
                  <a:srgbClr val="000000"/>
                </a:solidFill>
                <a:effectLst/>
                <a:latin typeface="Minion Pro"/>
              </a:rPr>
              <a:t> se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Minion Pro"/>
              </a:rPr>
              <a:t>sastoji</a:t>
            </a:r>
            <a:r>
              <a:rPr lang="en-US" b="1" i="0" dirty="0">
                <a:solidFill>
                  <a:srgbClr val="000000"/>
                </a:solidFill>
                <a:effectLst/>
                <a:latin typeface="Minion Pro"/>
              </a:rPr>
              <a:t> od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Minion Pro"/>
              </a:rPr>
              <a:t>uratka</a:t>
            </a:r>
            <a:r>
              <a:rPr lang="en-US" b="1" i="0" dirty="0">
                <a:solidFill>
                  <a:srgbClr val="000000"/>
                </a:solidFill>
                <a:effectLst/>
                <a:latin typeface="Minion Pro"/>
              </a:rPr>
              <a:t> koji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Minion Pro"/>
              </a:rPr>
              <a:t>može</a:t>
            </a:r>
            <a:r>
              <a:rPr lang="en-US" b="1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Minion Pro"/>
              </a:rPr>
              <a:t>biti</a:t>
            </a:r>
            <a:r>
              <a:rPr lang="en-US" b="1" i="0" dirty="0">
                <a:solidFill>
                  <a:srgbClr val="000000"/>
                </a:solidFill>
                <a:effectLst/>
                <a:latin typeface="Minion Pro"/>
              </a:rPr>
              <a:t>: </a:t>
            </a:r>
          </a:p>
          <a:p>
            <a:pPr marL="0" indent="0" algn="just" fontAlgn="base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-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projekt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</a:p>
          <a:p>
            <a:pPr marL="0" indent="0" algn="just" fontAlgn="base">
              <a:buNone/>
            </a:pPr>
            <a:r>
              <a:rPr lang="en-US" dirty="0">
                <a:solidFill>
                  <a:srgbClr val="000000"/>
                </a:solidFill>
                <a:latin typeface="Minion Pro"/>
              </a:rPr>
              <a:t>-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pokus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elaboratom</a:t>
            </a:r>
            <a:endParaRPr lang="en-US" dirty="0">
              <a:solidFill>
                <a:srgbClr val="000000"/>
              </a:solidFill>
              <a:latin typeface="Minion Pro"/>
            </a:endParaRPr>
          </a:p>
          <a:p>
            <a:pPr marL="0" indent="0" algn="just" fontAlgn="base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-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praktični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rad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elaboratom</a:t>
            </a:r>
            <a:endParaRPr lang="en-US" dirty="0">
              <a:solidFill>
                <a:srgbClr val="000000"/>
              </a:solidFill>
              <a:latin typeface="Minion Pro"/>
            </a:endParaRPr>
          </a:p>
          <a:p>
            <a:pPr marL="0" indent="0" algn="just" fontAlgn="base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-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složeniji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ispitni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zadatak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</a:p>
          <a:p>
            <a:pPr marL="0" indent="0" algn="just" fontAlgn="base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-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drugi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slični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uradak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usklađen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nastavnim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programom</a:t>
            </a:r>
            <a:endParaRPr lang="en-US" b="0" i="0" dirty="0">
              <a:solidFill>
                <a:srgbClr val="000000"/>
              </a:solidFill>
              <a:effectLst/>
              <a:latin typeface="Minion Pro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750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D5295-4E41-671D-2FF3-28CFCF88F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OBRANA ZAVRŠNOGA RADA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D36BE-325E-85E1-1875-79A322E9F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fontAlgn="base"/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Obrani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može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pristupiti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učenik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:</a:t>
            </a:r>
          </a:p>
          <a:p>
            <a:pPr algn="just" fontAlgn="base"/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koji je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uspješno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završio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zadnju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obrazovnu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godinu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strukovnoga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ili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umjetničkoga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obrazovnog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programa</a:t>
            </a:r>
            <a:endParaRPr lang="en-US" b="0" i="0" dirty="0">
              <a:solidFill>
                <a:srgbClr val="000000"/>
              </a:solidFill>
              <a:effectLst/>
              <a:latin typeface="Minion Pro"/>
            </a:endParaRPr>
          </a:p>
          <a:p>
            <a:pPr algn="just" fontAlgn="base"/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čiju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je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Izradbu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mentor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prihvatio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i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za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nju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predložio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pozitivnu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ocjenu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.</a:t>
            </a:r>
          </a:p>
          <a:p>
            <a:pPr algn="just" fontAlgn="base"/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Učenik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prezentira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završni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rad 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obliku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obrane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ili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javnoga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nastupa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1" i="0" dirty="0">
                <a:solidFill>
                  <a:srgbClr val="000000"/>
                </a:solidFill>
                <a:effectLst/>
                <a:latin typeface="Minion Pro"/>
              </a:rPr>
              <a:t>pred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Minion Pro"/>
              </a:rPr>
              <a:t>povjerenstvom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za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obranu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završnoga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rada</a:t>
            </a:r>
            <a:endParaRPr lang="en-US" b="0" i="0" dirty="0">
              <a:solidFill>
                <a:srgbClr val="000000"/>
              </a:solidFill>
              <a:effectLst/>
              <a:latin typeface="Minion Pro"/>
            </a:endParaRPr>
          </a:p>
          <a:p>
            <a:pPr algn="just" fontAlgn="base"/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Obrana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, 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pravilu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traje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do 30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minuta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.</a:t>
            </a:r>
          </a:p>
          <a:p>
            <a:pPr algn="just" fontAlgn="base"/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Obranu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provode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školski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prosudbeni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odbor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(u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daljnjemu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tekstu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: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Prosudbeni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odbor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)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i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Minion Pro"/>
              </a:rPr>
              <a:t>Povjerenstva</a:t>
            </a:r>
            <a:r>
              <a:rPr lang="en-US" b="0" i="0" dirty="0">
                <a:solidFill>
                  <a:srgbClr val="000000"/>
                </a:solidFill>
                <a:effectLst/>
                <a:latin typeface="Minion Pro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92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DD051-A142-7B12-D2B2-74C4345B3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Rokovi</a:t>
            </a:r>
            <a:r>
              <a:rPr lang="en-US" dirty="0"/>
              <a:t> I </a:t>
            </a:r>
            <a:r>
              <a:rPr lang="en-US" dirty="0" err="1"/>
              <a:t>ocjenjivanje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B1876-D42E-2FDB-85F2-FC1C17E12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598164"/>
          </a:xfrm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 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Završni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rad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brani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se u:</a:t>
            </a:r>
          </a:p>
          <a:p>
            <a:pPr algn="just" fontAlgn="base"/>
            <a:r>
              <a:rPr lang="en-US" sz="2000" b="1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Minion Pro"/>
              </a:rPr>
              <a:t>ljetnom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Minion Pro"/>
              </a:rPr>
              <a:t>roku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tijekom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lipnja</a:t>
            </a:r>
            <a:endParaRPr lang="en-US" sz="2000" b="0" i="0" dirty="0">
              <a:solidFill>
                <a:srgbClr val="000000"/>
              </a:solidFill>
              <a:effectLst/>
              <a:latin typeface="Minion Pro"/>
            </a:endParaRPr>
          </a:p>
          <a:p>
            <a:pPr algn="just" fontAlgn="base"/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Minion Pro"/>
              </a:rPr>
              <a:t>jesenskom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Minion Pro"/>
              </a:rPr>
              <a:t>roku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, u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istome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ili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prvome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tjednu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poslije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drugoga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popravnog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roka</a:t>
            </a:r>
            <a:endParaRPr lang="en-US" sz="2000" b="0" i="0" dirty="0">
              <a:solidFill>
                <a:srgbClr val="000000"/>
              </a:solidFill>
              <a:effectLst/>
              <a:latin typeface="Minion Pro"/>
            </a:endParaRPr>
          </a:p>
          <a:p>
            <a:pPr algn="just" fontAlgn="base"/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Minion Pro"/>
              </a:rPr>
              <a:t>zimskom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Minion Pro"/>
              </a:rPr>
              <a:t>roku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tijekom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veljače</a:t>
            </a:r>
            <a:endParaRPr lang="en-US" sz="2000" b="0" i="0" dirty="0">
              <a:solidFill>
                <a:srgbClr val="000000"/>
              </a:solidFill>
              <a:effectLst/>
              <a:latin typeface="Minion Pro"/>
            </a:endParaRPr>
          </a:p>
          <a:p>
            <a:pPr algn="just" fontAlgn="base"/>
            <a:endParaRPr lang="en-US" sz="2000" dirty="0">
              <a:solidFill>
                <a:srgbClr val="000000"/>
              </a:solidFill>
              <a:latin typeface="Minion Pro"/>
            </a:endParaRPr>
          </a:p>
          <a:p>
            <a:pPr marL="0" indent="0" algn="just" fontAlgn="base">
              <a:buNone/>
            </a:pP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Učenik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je s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uspjehom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izradio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obranio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završni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rad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kada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je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iz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Izradbe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iz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 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Obrane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ocijenjen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prolaznom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ocjenom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.</a:t>
            </a:r>
          </a:p>
          <a:p>
            <a:pPr marL="0" indent="0" algn="just" fontAlgn="base">
              <a:buNone/>
            </a:pP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Opći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uspjeh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iz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izradbe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obrane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završnoga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rada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aritmetička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je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sredina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ocjena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Izradbe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Minion Pro"/>
              </a:rPr>
              <a:t>Obrane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inion Pro"/>
              </a:rPr>
              <a:t>.</a:t>
            </a:r>
          </a:p>
          <a:p>
            <a:pPr algn="just" fontAlgn="base"/>
            <a:endParaRPr lang="en-US" sz="2000" b="0" i="0" dirty="0">
              <a:solidFill>
                <a:srgbClr val="000000"/>
              </a:solidFill>
              <a:effectLst/>
              <a:latin typeface="Minion Pro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824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CB6AB-A73D-E908-DC08-999FCFE95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7752" y="100111"/>
            <a:ext cx="6684265" cy="57654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Četverogodišnja</a:t>
            </a:r>
            <a:r>
              <a:rPr lang="en-US" dirty="0"/>
              <a:t> </a:t>
            </a:r>
            <a:r>
              <a:rPr lang="en-US" dirty="0" err="1"/>
              <a:t>zanimanja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C514A6E-9D64-801F-6FA3-D67FF01C1A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81621"/>
              </p:ext>
            </p:extLst>
          </p:nvPr>
        </p:nvGraphicFramePr>
        <p:xfrm>
          <a:off x="2587752" y="713900"/>
          <a:ext cx="6684265" cy="604398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887725">
                  <a:extLst>
                    <a:ext uri="{9D8B030D-6E8A-4147-A177-3AD203B41FA5}">
                      <a16:colId xmlns:a16="http://schemas.microsoft.com/office/drawing/2014/main" val="3245832659"/>
                    </a:ext>
                  </a:extLst>
                </a:gridCol>
                <a:gridCol w="1605615">
                  <a:extLst>
                    <a:ext uri="{9D8B030D-6E8A-4147-A177-3AD203B41FA5}">
                      <a16:colId xmlns:a16="http://schemas.microsoft.com/office/drawing/2014/main" val="3220345410"/>
                    </a:ext>
                  </a:extLst>
                </a:gridCol>
                <a:gridCol w="1543248">
                  <a:extLst>
                    <a:ext uri="{9D8B030D-6E8A-4147-A177-3AD203B41FA5}">
                      <a16:colId xmlns:a16="http://schemas.microsoft.com/office/drawing/2014/main" val="3181033110"/>
                    </a:ext>
                  </a:extLst>
                </a:gridCol>
                <a:gridCol w="1647677">
                  <a:extLst>
                    <a:ext uri="{9D8B030D-6E8A-4147-A177-3AD203B41FA5}">
                      <a16:colId xmlns:a16="http://schemas.microsoft.com/office/drawing/2014/main" val="3902776628"/>
                    </a:ext>
                  </a:extLst>
                </a:gridCol>
              </a:tblGrid>
              <a:tr h="482728">
                <a:tc>
                  <a:txBody>
                    <a:bodyPr/>
                    <a:lstStyle/>
                    <a:p>
                      <a:pPr marL="69850" marR="0" algn="l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IZRADBA I OBRANA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69850" marR="0"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ZAVRŠNOG RADA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215" marR="0" algn="l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LJETNI ROK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215" marR="0" algn="l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JESENSKI ROK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marR="0" algn="l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ZIMSKI ROK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2190238"/>
                  </a:ext>
                </a:extLst>
              </a:tr>
              <a:tr h="568445">
                <a:tc>
                  <a:txBody>
                    <a:bodyPr/>
                    <a:lstStyle/>
                    <a:p>
                      <a:pPr marL="69850" marR="10033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1.USVAJANJE TEMA ZA ZAVRŠNI RAD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215" marR="0" algn="l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 20. listopada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69215" marR="0"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2023. godine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215" marR="0" algn="l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 20. listopada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69215" marR="0"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2023. godine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marR="0" algn="l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 20.listopada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68580" marR="0"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2023. godine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4743525"/>
                  </a:ext>
                </a:extLst>
              </a:tr>
              <a:tr h="1094426">
                <a:tc>
                  <a:txBody>
                    <a:bodyPr/>
                    <a:lstStyle/>
                    <a:p>
                      <a:pPr marL="69850" marR="25971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 IZBOR TEME ZA ZAVRŠNI RAD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Učenik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izabire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temu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69850" marR="0" algn="l">
                        <a:lnSpc>
                          <a:spcPts val="13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Najkasnije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do: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215" marR="0" algn="l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 27. listopada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69215" marR="0"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2023.godine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215" marR="0" algn="l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 27.listopada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69215" marR="0"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2023. godine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215" marR="0" algn="l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 27. listopada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68580" marR="0"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2023. godine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1768340"/>
                  </a:ext>
                </a:extLst>
              </a:tr>
              <a:tr h="947408">
                <a:tc>
                  <a:txBody>
                    <a:bodyPr/>
                    <a:lstStyle/>
                    <a:p>
                      <a:pPr marL="69850" marR="12954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3.PRIJAVA OBRANE ZAVRŠNOG RADA 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Najkasnije do: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215" marR="0" algn="l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 27. ožujka 2024. godine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215" marR="0" algn="l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 10. srpnja 2024. godine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marR="0" algn="l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 29. studenog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68580" marR="0"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2024. godine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04636"/>
                  </a:ext>
                </a:extLst>
              </a:tr>
              <a:tr h="551359">
                <a:tc>
                  <a:txBody>
                    <a:bodyPr/>
                    <a:lstStyle/>
                    <a:p>
                      <a:pPr marL="69850" marR="0" algn="l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 IZRADBA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69850" marR="0" algn="l">
                        <a:lnSpc>
                          <a:spcPts val="1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ZAVRŠNOG RADA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215" marR="285750" algn="l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Tijekom 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nastavne godine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215" marR="231140" algn="l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Tijekom 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nastavne godine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marR="323215" algn="l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Tijekom 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nastavne godine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38003"/>
                  </a:ext>
                </a:extLst>
              </a:tr>
              <a:tr h="1241049">
                <a:tc>
                  <a:txBody>
                    <a:bodyPr/>
                    <a:lstStyle/>
                    <a:p>
                      <a:pPr marL="69850" marR="8509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5.PREDAJA PISANOG DIJELA IZRADBE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69850" marR="8509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 urudžbeni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69850" marR="0" algn="l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Zapisnik najkasnije do: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215" marR="0" algn="l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 14. lipnja 2024. godine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215" marR="0" algn="l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 19. kolovoza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69215" marR="0" algn="l">
                        <a:lnSpc>
                          <a:spcPts val="1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2024. godine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marR="389890" algn="l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 3. veljače 2025. godine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7950484"/>
                  </a:ext>
                </a:extLst>
              </a:tr>
              <a:tr h="400648">
                <a:tc>
                  <a:txBody>
                    <a:bodyPr/>
                    <a:lstStyle/>
                    <a:p>
                      <a:pPr marL="69850" marR="0" algn="l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 OBRANA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69850" marR="0" algn="l">
                        <a:lnSpc>
                          <a:spcPts val="1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ZAVRŠNOG RADA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215" marR="370840" algn="l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26. lipnja 2024. godine 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215" marR="94615" algn="l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29. kolovoza 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69215" marR="94615" algn="l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2024. godine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marR="0" algn="l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13. veljače 2025.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68580" marR="0" algn="l">
                        <a:lnSpc>
                          <a:spcPts val="1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godine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8753857"/>
                  </a:ext>
                </a:extLst>
              </a:tr>
              <a:tr h="757926">
                <a:tc>
                  <a:txBody>
                    <a:bodyPr/>
                    <a:lstStyle/>
                    <a:p>
                      <a:pPr marL="69850" marR="24574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7.PODJELA SVJEDODŽBI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69850" marR="24574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 ZAVRŠNOM RADU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215" marR="422910" algn="l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 srpnja 2024. godine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215" marR="94615" algn="l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30. kolovoza 2024. godine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marR="0" algn="l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18.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veljače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68580" marR="0" algn="l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2025.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godine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2341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51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1E416-C55E-3AEA-6C80-E91EE60B9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6624" y="45719"/>
            <a:ext cx="6391656" cy="4572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Trogodišnja</a:t>
            </a:r>
            <a:r>
              <a:rPr lang="en-US" dirty="0"/>
              <a:t> </a:t>
            </a:r>
            <a:r>
              <a:rPr lang="en-US" dirty="0" err="1"/>
              <a:t>zanimanja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ADF3CCC-F1D9-7655-E35D-FFBDE44E17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487216"/>
              </p:ext>
            </p:extLst>
          </p:nvPr>
        </p:nvGraphicFramePr>
        <p:xfrm>
          <a:off x="2706624" y="557784"/>
          <a:ext cx="6391656" cy="623620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55705">
                  <a:extLst>
                    <a:ext uri="{9D8B030D-6E8A-4147-A177-3AD203B41FA5}">
                      <a16:colId xmlns:a16="http://schemas.microsoft.com/office/drawing/2014/main" val="3572377345"/>
                    </a:ext>
                  </a:extLst>
                </a:gridCol>
                <a:gridCol w="1345317">
                  <a:extLst>
                    <a:ext uri="{9D8B030D-6E8A-4147-A177-3AD203B41FA5}">
                      <a16:colId xmlns:a16="http://schemas.microsoft.com/office/drawing/2014/main" val="2253297351"/>
                    </a:ext>
                  </a:extLst>
                </a:gridCol>
                <a:gridCol w="1345317">
                  <a:extLst>
                    <a:ext uri="{9D8B030D-6E8A-4147-A177-3AD203B41FA5}">
                      <a16:colId xmlns:a16="http://schemas.microsoft.com/office/drawing/2014/main" val="621332848"/>
                    </a:ext>
                  </a:extLst>
                </a:gridCol>
                <a:gridCol w="1345317">
                  <a:extLst>
                    <a:ext uri="{9D8B030D-6E8A-4147-A177-3AD203B41FA5}">
                      <a16:colId xmlns:a16="http://schemas.microsoft.com/office/drawing/2014/main" val="2477750155"/>
                    </a:ext>
                  </a:extLst>
                </a:gridCol>
              </a:tblGrid>
              <a:tr h="600135">
                <a:tc>
                  <a:txBody>
                    <a:bodyPr/>
                    <a:lstStyle/>
                    <a:p>
                      <a:pPr marL="66675" marR="0" algn="l">
                        <a:lnSpc>
                          <a:spcPts val="12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IZRADBA I OBRANA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66675" marR="0" algn="l">
                        <a:lnSpc>
                          <a:spcPts val="12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ZAVRŠNOG RADA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algn="l">
                        <a:lnSpc>
                          <a:spcPts val="12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LJETNI ROK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algn="l">
                        <a:lnSpc>
                          <a:spcPts val="12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JESENSKI ROK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algn="l">
                        <a:lnSpc>
                          <a:spcPts val="12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ZIMSKI ROK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545261"/>
                  </a:ext>
                </a:extLst>
              </a:tr>
              <a:tr h="602786">
                <a:tc>
                  <a:txBody>
                    <a:bodyPr/>
                    <a:lstStyle/>
                    <a:p>
                      <a:pPr marL="66675" marR="0" algn="l">
                        <a:lnSpc>
                          <a:spcPts val="12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1.USVAJANJE TEMA ZA ZAVRŠNI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66675" marR="0" algn="l">
                        <a:lnSpc>
                          <a:spcPts val="12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RAD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215" marR="0" algn="l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 20. listopada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66675" marR="0"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2023. godine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215" marR="0" algn="l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 20. listopada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66675" marR="0"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2023. godine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215" marR="0" algn="l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 20. listopada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66675" marR="0"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2023. godine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3235745"/>
                  </a:ext>
                </a:extLst>
              </a:tr>
              <a:tr h="833553">
                <a:tc>
                  <a:txBody>
                    <a:bodyPr/>
                    <a:lstStyle/>
                    <a:p>
                      <a:pPr marL="66675" marR="0" algn="l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2.IZBOR TEME ZA ZAVRŠNI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66675" marR="0" algn="l">
                        <a:lnSpc>
                          <a:spcPts val="1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RAD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66675" marR="0"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Učenik izabire temu najkasnije do: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215" marR="0" algn="l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 27. listopada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66675" marR="0" algn="l">
                        <a:lnSpc>
                          <a:spcPts val="1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2023. godine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215" marR="0" algn="l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 27.listopada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66675" marR="0" algn="l">
                        <a:lnSpc>
                          <a:spcPts val="1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2023. godine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215" marR="0" algn="l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 27. listopada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66675" marR="0" algn="l">
                        <a:lnSpc>
                          <a:spcPts val="1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2023. godine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1705992"/>
                  </a:ext>
                </a:extLst>
              </a:tr>
              <a:tr h="1278875">
                <a:tc>
                  <a:txBody>
                    <a:bodyPr/>
                    <a:lstStyle/>
                    <a:p>
                      <a:pPr marL="66675" marR="88265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3.PRIJAVA OBRANE ZAVRŠNOG RADA Najkasnije do: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algn="l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 27. ožujka 2024. godine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algn="l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 10. srpnja 2024. godine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algn="l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 29. studenoga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66675" marR="0" algn="l">
                        <a:lnSpc>
                          <a:spcPts val="1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2024. godine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563503"/>
                  </a:ext>
                </a:extLst>
              </a:tr>
              <a:tr h="1206368">
                <a:tc>
                  <a:txBody>
                    <a:bodyPr/>
                    <a:lstStyle/>
                    <a:p>
                      <a:pPr marL="530225" marR="157480" indent="-46355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4.IZRADBAZAVRŠNOG</a:t>
                      </a:r>
                    </a:p>
                    <a:p>
                      <a:pPr marL="530225" marR="157480" indent="-46355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RADA (PRAKTIČAN RAD)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algn="l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 dogovoru s obrtnikom i mentorom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66675" marR="0" algn="l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tijekom nastavne godine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algn="l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 dogovoru s obrtnikom i mentorom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66675" marR="0" algn="l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tijekom nastavne godine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algn="l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 dogovoru s obrtnikom i mentorom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66675" marR="0" algn="l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tijekom nastavne godine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8280131"/>
                  </a:ext>
                </a:extLst>
              </a:tr>
              <a:tr h="629923">
                <a:tc>
                  <a:txBody>
                    <a:bodyPr/>
                    <a:lstStyle/>
                    <a:p>
                      <a:pPr marL="66675" marR="253365" algn="l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5.PREDAJA PISANOG DIJELA IZRADBE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66675" marR="0"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 urudžbeni zapisnik najkasnije do: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algn="l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 17.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lipnja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2024.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godine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algn="l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 19. kolovoza 2024.godine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algn="l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 4. veljače 2025. godine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2296365"/>
                  </a:ext>
                </a:extLst>
              </a:tr>
              <a:tr h="464163">
                <a:tc>
                  <a:txBody>
                    <a:bodyPr/>
                    <a:lstStyle/>
                    <a:p>
                      <a:pPr marL="66675" marR="0" algn="l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 OBRANA ZAVRŠNOG RADA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algn="l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27. lipnja 2024. godine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6675" marR="118110" algn="l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28. kolovoza 2024.godine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algn="l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14. veljače 2025. godine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63291"/>
                  </a:ext>
                </a:extLst>
              </a:tr>
              <a:tr h="620406">
                <a:tc>
                  <a:txBody>
                    <a:bodyPr/>
                    <a:lstStyle/>
                    <a:p>
                      <a:pPr marL="66675" marR="404495" algn="l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7.PODJELA  SVJEDODŽBI O ZAVRŠNOM RADU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6675" marR="266065" algn="l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 srpnja 2024. godine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6675" marR="239395" algn="l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30. kolovoza 2024. godine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algn="l">
                        <a:lnSpc>
                          <a:spcPts val="12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18.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veljače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2025.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godine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8349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0618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74FC1-9A3C-1A8B-3B94-C3EEF17FD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Naučnički</a:t>
            </a:r>
            <a:r>
              <a:rPr lang="en-US" dirty="0"/>
              <a:t> </a:t>
            </a:r>
            <a:r>
              <a:rPr lang="en-US" dirty="0" err="1"/>
              <a:t>ispit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D6720-C728-5183-EE3D-0A91556A7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406140"/>
          </a:xfrm>
        </p:spPr>
        <p:txBody>
          <a:bodyPr>
            <a:normAutofit/>
          </a:bodyPr>
          <a:lstStyle/>
          <a:p>
            <a:pPr algn="l" fontAlgn="base"/>
            <a:r>
              <a:rPr lang="en-US" b="0" i="0" dirty="0" err="1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Naučnički</a:t>
            </a:r>
            <a:r>
              <a:rPr lang="en-US" b="0" i="0" dirty="0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ispit</a:t>
            </a:r>
            <a:r>
              <a:rPr lang="en-US" b="0" i="0" dirty="0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 je </a:t>
            </a:r>
            <a:r>
              <a:rPr lang="en-US" b="1" i="0" dirty="0" err="1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sastavni</a:t>
            </a:r>
            <a:r>
              <a:rPr lang="en-US" b="1" i="0" dirty="0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 </a:t>
            </a:r>
            <a:r>
              <a:rPr lang="en-US" b="1" i="0" dirty="0" err="1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dio</a:t>
            </a:r>
            <a:r>
              <a:rPr lang="en-US" b="1" i="0" dirty="0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 </a:t>
            </a:r>
            <a:r>
              <a:rPr lang="en-US" b="1" i="0" dirty="0" err="1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obrane</a:t>
            </a:r>
            <a:r>
              <a:rPr lang="en-US" b="1" i="0" dirty="0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 </a:t>
            </a:r>
            <a:r>
              <a:rPr lang="en-US" b="1" i="0" dirty="0" err="1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završnog</a:t>
            </a:r>
            <a:r>
              <a:rPr lang="en-US" b="1" i="0" dirty="0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 </a:t>
            </a:r>
            <a:r>
              <a:rPr lang="en-US" b="1" i="0" dirty="0" err="1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rada</a:t>
            </a:r>
            <a:r>
              <a:rPr lang="en-US" b="1" i="0" dirty="0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.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Uključuje</a:t>
            </a:r>
            <a:r>
              <a:rPr lang="en-US" b="0" i="0" dirty="0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izvedbu</a:t>
            </a:r>
            <a:r>
              <a:rPr lang="en-US" b="0" i="0" dirty="0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radne</a:t>
            </a:r>
            <a:r>
              <a:rPr lang="en-US" b="0" i="0" dirty="0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 probe u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okviru</a:t>
            </a:r>
            <a:r>
              <a:rPr lang="en-US" b="0" i="0" dirty="0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složenijeg</a:t>
            </a:r>
            <a:r>
              <a:rPr lang="en-US" b="0" i="0" dirty="0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ispitnog</a:t>
            </a:r>
            <a:r>
              <a:rPr lang="en-US" b="0" i="0" dirty="0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zadatka</a:t>
            </a:r>
            <a:r>
              <a:rPr lang="en-US" b="0" i="0" dirty="0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kojim</a:t>
            </a:r>
            <a:r>
              <a:rPr lang="en-US" b="0" i="0" dirty="0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 se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provjeravaju</a:t>
            </a:r>
            <a:r>
              <a:rPr lang="en-US" b="0" i="0" dirty="0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praktične</a:t>
            </a:r>
            <a:r>
              <a:rPr lang="en-US" b="0" i="0" dirty="0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vještine</a:t>
            </a:r>
            <a:r>
              <a:rPr lang="en-US" b="0" i="0" dirty="0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te</a:t>
            </a:r>
            <a:r>
              <a:rPr lang="en-US" b="0" i="0" dirty="0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razina</a:t>
            </a:r>
            <a:r>
              <a:rPr lang="en-US" b="0" i="0" dirty="0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samostalnosti</a:t>
            </a:r>
            <a:r>
              <a:rPr lang="en-US" b="0" i="0" dirty="0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i</a:t>
            </a:r>
            <a:r>
              <a:rPr lang="en-US" b="0" i="0" dirty="0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odgovornosti</a:t>
            </a:r>
            <a:r>
              <a:rPr lang="en-US" b="0" i="0" dirty="0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 za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potrebe</a:t>
            </a:r>
            <a:r>
              <a:rPr lang="en-US" b="0" i="0" dirty="0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obavljanja</a:t>
            </a:r>
            <a:r>
              <a:rPr lang="en-US" b="0" i="0" dirty="0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poslova</a:t>
            </a:r>
            <a:r>
              <a:rPr lang="en-US" b="0" i="0" dirty="0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određenog</a:t>
            </a:r>
            <a:r>
              <a:rPr lang="en-US" b="0" i="0" dirty="0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obrta</a:t>
            </a:r>
            <a:r>
              <a:rPr lang="en-US" b="0" i="0" dirty="0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 u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skladu</a:t>
            </a:r>
            <a:r>
              <a:rPr lang="en-US" b="0" i="0" dirty="0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sa</a:t>
            </a:r>
            <a:r>
              <a:rPr lang="en-US" b="0" i="0" dirty="0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standardom</a:t>
            </a:r>
            <a:r>
              <a:rPr lang="en-US" b="0" i="0" dirty="0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kvalifikacije</a:t>
            </a:r>
            <a:r>
              <a:rPr lang="en-US" b="0" i="0" dirty="0">
                <a:solidFill>
                  <a:schemeClr val="tx1"/>
                </a:solidFill>
                <a:effectLst/>
                <a:latin typeface="Titillium Web" panose="00000500000000000000" pitchFamily="2" charset="0"/>
              </a:rPr>
              <a:t>.</a:t>
            </a:r>
          </a:p>
          <a:p>
            <a:pPr marL="0" indent="0" algn="l" fontAlgn="base">
              <a:buNone/>
            </a:pPr>
            <a:endParaRPr lang="en-US" b="0" i="0" u="none" strike="noStrike" dirty="0">
              <a:solidFill>
                <a:schemeClr val="tx1"/>
              </a:solidFill>
              <a:effectLst/>
              <a:latin typeface="Minion Pro Cond"/>
            </a:endParaRPr>
          </a:p>
          <a:p>
            <a:pPr algn="l" fontAlgn="base"/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Povjerenstvo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odabire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i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zadaje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radne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probe za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naučnički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ispit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iz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Kataloga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radnih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probi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sukladno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kvalifikaciji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za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vezane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obrte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za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koju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kandidat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polaže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naučnički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ispit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, a u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skladu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s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Vremenikom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izradbe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i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obrane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završnoga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rada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7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588CC-83C7-74FD-C44E-E1DD61114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Izdavanje</a:t>
            </a:r>
            <a:r>
              <a:rPr lang="en-US" dirty="0"/>
              <a:t> I </a:t>
            </a:r>
            <a:r>
              <a:rPr lang="en-US" dirty="0" err="1"/>
              <a:t>evidencija</a:t>
            </a:r>
            <a:r>
              <a:rPr lang="en-US" dirty="0"/>
              <a:t> </a:t>
            </a:r>
            <a:r>
              <a:rPr lang="en-US" dirty="0" err="1"/>
              <a:t>svjedodžbi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16FD0-3B18-F6C7-6E00-0A55946D2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/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Strukovno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obrazovanje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za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stjecanje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kvalifikacija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za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vezane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obrte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završava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izradom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i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obranom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završnog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rada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. </a:t>
            </a:r>
            <a:r>
              <a:rPr lang="en-US" sz="2000" b="1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Kandidatu</a:t>
            </a:r>
            <a:r>
              <a:rPr lang="en-US" sz="2000" b="1" i="0" u="none" strike="noStrike" dirty="0">
                <a:solidFill>
                  <a:srgbClr val="231F20"/>
                </a:solidFill>
                <a:effectLst/>
                <a:latin typeface="Minion Pro Cond"/>
              </a:rPr>
              <a:t> koji je </a:t>
            </a:r>
            <a:r>
              <a:rPr lang="en-US" sz="2000" b="1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obranio</a:t>
            </a:r>
            <a:r>
              <a:rPr lang="en-US" sz="2000" b="1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1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završni</a:t>
            </a:r>
            <a:r>
              <a:rPr lang="en-US" sz="2000" b="1" i="0" u="none" strike="noStrike" dirty="0">
                <a:solidFill>
                  <a:srgbClr val="231F20"/>
                </a:solidFill>
                <a:effectLst/>
                <a:latin typeface="Minion Pro Cond"/>
              </a:rPr>
              <a:t> rad </a:t>
            </a:r>
            <a:r>
              <a:rPr lang="en-US" sz="2000" b="1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izdaje</a:t>
            </a:r>
            <a:r>
              <a:rPr lang="en-US" sz="2000" b="1" i="0" u="none" strike="noStrike" dirty="0">
                <a:solidFill>
                  <a:srgbClr val="231F20"/>
                </a:solidFill>
                <a:effectLst/>
                <a:latin typeface="Minion Pro Cond"/>
              </a:rPr>
              <a:t> se </a:t>
            </a:r>
            <a:r>
              <a:rPr lang="en-US" sz="2000" b="1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svjedodžba</a:t>
            </a:r>
            <a:r>
              <a:rPr lang="en-US" sz="2000" b="1" i="0" u="none" strike="noStrike" dirty="0">
                <a:solidFill>
                  <a:srgbClr val="231F20"/>
                </a:solidFill>
                <a:effectLst/>
                <a:latin typeface="Minion Pro Cond"/>
              </a:rPr>
              <a:t> o </a:t>
            </a:r>
            <a:r>
              <a:rPr lang="en-US" sz="2000" b="1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završnome</a:t>
            </a:r>
            <a:r>
              <a:rPr lang="en-US" sz="2000" b="1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1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radu</a:t>
            </a:r>
            <a:r>
              <a:rPr lang="en-US" sz="2000" b="1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1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i</a:t>
            </a:r>
            <a:r>
              <a:rPr lang="en-US" sz="2000" b="1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1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Dodatak</a:t>
            </a:r>
            <a:r>
              <a:rPr lang="en-US" sz="2000" b="1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1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svjedodžbi</a:t>
            </a:r>
            <a:r>
              <a:rPr lang="en-US" sz="2000" b="1" i="0" u="none" strike="noStrike" dirty="0">
                <a:solidFill>
                  <a:srgbClr val="231F20"/>
                </a:solidFill>
                <a:effectLst/>
                <a:latin typeface="Minion Pro Cond"/>
              </a:rPr>
              <a:t> o </a:t>
            </a:r>
            <a:r>
              <a:rPr lang="en-US" sz="2000" b="1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naukovanju</a:t>
            </a:r>
            <a:r>
              <a:rPr lang="en-US" sz="2000" b="1" i="0" u="none" strike="noStrike" dirty="0">
                <a:solidFill>
                  <a:srgbClr val="231F20"/>
                </a:solidFill>
                <a:effectLst/>
                <a:latin typeface="Minion Pro Cond"/>
              </a:rPr>
              <a:t>.</a:t>
            </a:r>
          </a:p>
          <a:p>
            <a:pPr algn="l" fontAlgn="base"/>
            <a:r>
              <a:rPr lang="en-US" sz="2000" b="1" i="0" u="none" strike="noStrike" dirty="0">
                <a:solidFill>
                  <a:srgbClr val="231F20"/>
                </a:solidFill>
                <a:effectLst/>
                <a:latin typeface="Minion Pro Cond"/>
              </a:rPr>
              <a:t>Hrvatska </a:t>
            </a:r>
            <a:r>
              <a:rPr lang="en-US" sz="2000" b="1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obrtnička</a:t>
            </a:r>
            <a:r>
              <a:rPr lang="en-US" sz="2000" b="1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1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komora</a:t>
            </a:r>
            <a:r>
              <a:rPr lang="en-US" sz="2000" b="1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izdaje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1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Dodatak</a:t>
            </a:r>
            <a:r>
              <a:rPr lang="en-US" sz="2000" b="1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1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svjedodžbi</a:t>
            </a:r>
            <a:r>
              <a:rPr lang="en-US" sz="2000" b="1" i="0" u="none" strike="noStrike" dirty="0">
                <a:solidFill>
                  <a:srgbClr val="231F20"/>
                </a:solidFill>
                <a:effectLst/>
                <a:latin typeface="Minion Pro Cond"/>
              </a:rPr>
              <a:t> o </a:t>
            </a:r>
            <a:r>
              <a:rPr lang="en-US" sz="2000" b="1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naukovanju</a:t>
            </a:r>
            <a:r>
              <a:rPr lang="en-US" sz="2000" b="1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kojim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se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dokazuje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položen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naučnički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ispit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,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stečene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ključne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i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stručne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kompetencije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te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radno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</a:t>
            </a:r>
            <a:r>
              <a:rPr lang="en-US" sz="20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iskustvo</a:t>
            </a:r>
            <a:r>
              <a:rPr lang="en-US" sz="20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1300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34</TotalTime>
  <Words>926</Words>
  <Application>Microsoft Office PowerPoint</Application>
  <PresentationFormat>Widescreen</PresentationFormat>
  <Paragraphs>150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Gill Sans MT</vt:lpstr>
      <vt:lpstr>Minion Pro</vt:lpstr>
      <vt:lpstr>Minion Pro Cond</vt:lpstr>
      <vt:lpstr>Times New Roman</vt:lpstr>
      <vt:lpstr>Titillium Web</vt:lpstr>
      <vt:lpstr>Wingdings</vt:lpstr>
      <vt:lpstr>Parcel</vt:lpstr>
      <vt:lpstr>IZRADBA I OBRANA ZAVRŠNOG RADA</vt:lpstr>
      <vt:lpstr>Što je završni rad?</vt:lpstr>
      <vt:lpstr>Izradba završnoga rada</vt:lpstr>
      <vt:lpstr>OBRANA ZAVRŠNOGA RADA</vt:lpstr>
      <vt:lpstr>Rokovi I ocjenjivanje</vt:lpstr>
      <vt:lpstr>Četverogodišnja zanimanja</vt:lpstr>
      <vt:lpstr>Trogodišnja zanimanja</vt:lpstr>
      <vt:lpstr>Naučnički ispit</vt:lpstr>
      <vt:lpstr>Izdavanje I evidencija svjedodžbi</vt:lpstr>
      <vt:lpstr>IZGLED završnog rada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IZRADBA I OBRANA ZAVRŠNOG RADA</dc:title>
  <dc:creator>Sara Bralic</dc:creator>
  <cp:lastModifiedBy>Sara Bralic</cp:lastModifiedBy>
  <cp:revision>4</cp:revision>
  <dcterms:created xsi:type="dcterms:W3CDTF">2024-03-18T11:58:11Z</dcterms:created>
  <dcterms:modified xsi:type="dcterms:W3CDTF">2024-04-23T06:19:44Z</dcterms:modified>
</cp:coreProperties>
</file>